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0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99" r:id="rId2"/>
    <p:sldId id="300" r:id="rId3"/>
    <p:sldId id="301" r:id="rId4"/>
    <p:sldId id="302" r:id="rId5"/>
    <p:sldId id="303" r:id="rId6"/>
    <p:sldId id="265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</p:sldIdLst>
  <p:sldSz cx="9144000" cy="5143500" type="screen16x9"/>
  <p:notesSz cx="6858000" cy="9144000"/>
  <p:embeddedFontLst>
    <p:embeddedFont>
      <p:font typeface="Oswald Medium" charset="0"/>
      <p:regular r:id="rId22"/>
      <p:bold r:id="rId23"/>
    </p:embeddedFont>
    <p:embeddedFont>
      <p:font typeface="Oswald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38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2433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c4993947c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c4993947c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c4993947c8_6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c4993947c8_6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c4993947c8_6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c4993947c8_6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c4993947c8_6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c4993947c8_6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c4993947c8_6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c4993947c8_6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15508aa199a263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15508aa199a263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15508aa199a2637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15508aa199a2637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15508aa199a2637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15508aa199a2637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15508aa199a2637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15508aa199a2637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15508aa199a2637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15508aa199a2637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c4993947c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c4993947c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c7d3e36db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c7d3e36db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c4993947c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c4993947c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c4993947c8_6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c4993947c8_6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c4993947c8_6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c4993947c8_6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c4993947c8_6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c4993947c8_6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c4993947c8_6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c4993947c8_6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c4993947c8_6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c4993947c8_6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27531"/>
            <a:ext cx="2249424" cy="4315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25" b="1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18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18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22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dirty="0">
                <a:latin typeface="Oswald"/>
                <a:ea typeface="Oswald"/>
                <a:cs typeface="Oswald"/>
                <a:sym typeface="Oswald"/>
              </a:rPr>
              <a:t>HSSK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8" name="Google Shape;398;p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Ứng dụng dùng trong Y tế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4"/>
          <p:cNvSpPr txBox="1">
            <a:spLocks noGrp="1"/>
          </p:cNvSpPr>
          <p:nvPr>
            <p:ph type="title"/>
          </p:nvPr>
        </p:nvSpPr>
        <p:spPr>
          <a:xfrm>
            <a:off x="458075" y="358025"/>
            <a:ext cx="5520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8. TƯ VẤN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2" name="Google Shape;462;p64"/>
          <p:cNvSpPr txBox="1">
            <a:spLocks noGrp="1"/>
          </p:cNvSpPr>
          <p:nvPr>
            <p:ph type="body" idx="1"/>
          </p:nvPr>
        </p:nvSpPr>
        <p:spPr>
          <a:xfrm>
            <a:off x="307550" y="1119275"/>
            <a:ext cx="6059100" cy="3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“Tư vấn”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Tư vấn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được danh sách các bác sĩ, học vị, chuyên khoa, đánh giá sao, like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Khi bấm vào danh sách 1 bác sĩ sẽ hiển thị chi tiết bác sĩ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Tìm kiếm bác sĩ theo tên bấm vào ô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“Tìm kiếm bác sĩ”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3: Để đăng ký tư vấn chọn bác sĩ muốn gửi yêu cầu tư vấn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Chọn ngày giờ tư vấn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Chọn gói tư vấn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Nhập nội dung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Đính kèm ảnh (nếu có)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“Đặt lịch tư vấn”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4: Yêu cầu tư vấn sẽ được gửi đến Bác sĩ, nếu Bác sĩ đồng ý tư vấn sẽ kết nối đến bạn thông qua hình thức video call trên ứng dụng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4: Tại màn hình Tư vấn,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“Lịch sử tư vấn”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xem được danh sách và chi tiết lịch sử tư vấn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63" name="Google Shape;46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6650" y="358013"/>
            <a:ext cx="2304100" cy="44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4"/>
          <p:cNvSpPr txBox="1"/>
          <p:nvPr/>
        </p:nvSpPr>
        <p:spPr>
          <a:xfrm>
            <a:off x="381875" y="781400"/>
            <a:ext cx="49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Mục đích: Kết nối với các bác sỹ chuyên môn để tư vấn sức khỏe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5"/>
          <p:cNvSpPr txBox="1">
            <a:spLocks noGrp="1"/>
          </p:cNvSpPr>
          <p:nvPr>
            <p:ph type="title"/>
          </p:nvPr>
        </p:nvSpPr>
        <p:spPr>
          <a:xfrm>
            <a:off x="3445000" y="417225"/>
            <a:ext cx="4833000" cy="11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9. ĐÁNH GIÁ BỆNH VIỆN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0" name="Google Shape;470;p65"/>
          <p:cNvSpPr txBox="1">
            <a:spLocks noGrp="1"/>
          </p:cNvSpPr>
          <p:nvPr>
            <p:ph type="body" idx="1"/>
          </p:nvPr>
        </p:nvSpPr>
        <p:spPr>
          <a:xfrm>
            <a:off x="3212900" y="1596050"/>
            <a:ext cx="5273100" cy="25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“Đánh giá bệnh viện”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Khảo sát bệnh viện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Phần Khảo sát hài lòng: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2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■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Hiển thị danh sách các phiếu khảo sát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2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■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Chọn và thực hiện điền các thông tin theo yêu cầu của phiếu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Phần Phản ánh: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Chọn địa điểm phản ánh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Chọn mục phản ánh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Nhập nội dung phản ánh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Đính kèm ảnh (nếu có)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“Gửi phản ánh”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3:  Để xem được lịch sử phản ánh, tại phần Phản ánh bấm vào dấu 3 chấm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Tại màn hình Lịch sử phản ánh chọn thời gian phản ánh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“Tìm kiếm”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sẽ hiển thị danh sách lịch sử phản ánh theo thời gian chọn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Hiển thị chi tiết nội dung phản ánh khi bấm vào phản ánh đó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71" name="Google Shape;47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00" y="645626"/>
            <a:ext cx="2018875" cy="38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65"/>
          <p:cNvSpPr txBox="1"/>
          <p:nvPr/>
        </p:nvSpPr>
        <p:spPr>
          <a:xfrm>
            <a:off x="3367150" y="1160125"/>
            <a:ext cx="49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Mục đích: Gửi khảo sát, phản ánh đến các Cơ quan quản lý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6"/>
          <p:cNvSpPr txBox="1">
            <a:spLocks noGrp="1"/>
          </p:cNvSpPr>
          <p:nvPr>
            <p:ph type="title"/>
          </p:nvPr>
        </p:nvSpPr>
        <p:spPr>
          <a:xfrm>
            <a:off x="829300" y="274225"/>
            <a:ext cx="2624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10. THẺ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8" name="Google Shape;478;p66"/>
          <p:cNvSpPr txBox="1">
            <a:spLocks noGrp="1"/>
          </p:cNvSpPr>
          <p:nvPr>
            <p:ph type="body" idx="1"/>
          </p:nvPr>
        </p:nvSpPr>
        <p:spPr>
          <a:xfrm>
            <a:off x="713100" y="1401975"/>
            <a:ext cx="5277600" cy="26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 “Thẻ”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Danh sách thẻ, hiển thị danh sách thẻ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Để khóa thẻ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“Khóa thẻ”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sau đó gọi cho tổng đài để được hỗ trợ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thông tin chi tiết thẻ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“Xem thêm”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sau đó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“Thông tin thẻ”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■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tên chủ thẻ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■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số thẻ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■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số dư tài khoản thẻ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Để nạp tiền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“Xem thêm”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sau đó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“Nạp tiền”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và thực hiện nạp tiền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Lưu ý:</a:t>
            </a:r>
            <a:endParaRPr i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Oswald"/>
              <a:buChar char="-"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Đối với thẻ MB cần liên kết thẻ trước để nạp tiền</a:t>
            </a:r>
            <a:endParaRPr i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79" name="Google Shape;47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875" y="311825"/>
            <a:ext cx="2357775" cy="45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66"/>
          <p:cNvSpPr txBox="1"/>
          <p:nvPr/>
        </p:nvSpPr>
        <p:spPr>
          <a:xfrm>
            <a:off x="782075" y="981500"/>
            <a:ext cx="52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Mục đích: Quản lý thẻ của tài khoản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7"/>
          <p:cNvSpPr txBox="1">
            <a:spLocks noGrp="1"/>
          </p:cNvSpPr>
          <p:nvPr>
            <p:ph type="title"/>
          </p:nvPr>
        </p:nvSpPr>
        <p:spPr>
          <a:xfrm>
            <a:off x="3008900" y="352850"/>
            <a:ext cx="3417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11. CỘNG TÁC VIÊN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6" name="Google Shape;486;p67"/>
          <p:cNvSpPr txBox="1">
            <a:spLocks noGrp="1"/>
          </p:cNvSpPr>
          <p:nvPr>
            <p:ph type="body" idx="1"/>
          </p:nvPr>
        </p:nvSpPr>
        <p:spPr>
          <a:xfrm>
            <a:off x="2909700" y="1475000"/>
            <a:ext cx="5445600" cy="23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“Cộng tác viên”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Cộng tác viên có mã giới thiệu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Bấm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 “Bài viết chia sẻ”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có các bài viết được định dạng sẵn kèm theo mã giới thiệu sau đó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“Chia sẻ”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Để xem mã quay thưởng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“Mã quay thưởng”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thẻ y tế giới thiệu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“Thẻ y tế giới thiệu”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điểm thanh toán giới thiệu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“Điểm thanh toán giới thiệu”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ưu đãi nhận được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“Ưu đã nhận được”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Lưu ý:</a:t>
            </a:r>
            <a:endParaRPr i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Oswald"/>
              <a:buChar char="-"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Lần đầu sử dụng chức năng hệ thống sẽ yêu cầu đăng ký trở thành cộng tác viên trước</a:t>
            </a:r>
            <a:endParaRPr i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87" name="Google Shape;48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00" y="727550"/>
            <a:ext cx="1891821" cy="35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67"/>
          <p:cNvSpPr txBox="1"/>
          <p:nvPr/>
        </p:nvSpPr>
        <p:spPr>
          <a:xfrm>
            <a:off x="3008900" y="1090425"/>
            <a:ext cx="544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Mục đích: Trở thành cộng tác viên trong chương trình Thẻ quốc gia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8"/>
          <p:cNvSpPr txBox="1">
            <a:spLocks noGrp="1"/>
          </p:cNvSpPr>
          <p:nvPr>
            <p:ph type="title"/>
          </p:nvPr>
        </p:nvSpPr>
        <p:spPr>
          <a:xfrm>
            <a:off x="764475" y="496850"/>
            <a:ext cx="4858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12. TRA CỨU THÔNG TIN THUỐC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4" name="Google Shape;494;p68"/>
          <p:cNvSpPr txBox="1">
            <a:spLocks noGrp="1"/>
          </p:cNvSpPr>
          <p:nvPr>
            <p:ph type="body" idx="1"/>
          </p:nvPr>
        </p:nvSpPr>
        <p:spPr>
          <a:xfrm>
            <a:off x="668675" y="1653075"/>
            <a:ext cx="5034600" cy="19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“Tra cứu thông tin thuốc”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Tra cứu thuốc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Để tìm kiếm thuốc, nhập thông tin theo những trường cho trước sau đó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“Tìm kiếm”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danh sách thuốc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3: Sử dụng các tính năng khác trên website Tra cứu thuốc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95" name="Google Shape;49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625" y="653025"/>
            <a:ext cx="2246650" cy="42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8"/>
          <p:cNvSpPr txBox="1"/>
          <p:nvPr/>
        </p:nvSpPr>
        <p:spPr>
          <a:xfrm>
            <a:off x="781975" y="1208875"/>
            <a:ext cx="489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Mục đích: Liên kết đến website Tra cứu thuốc của Bộ y tế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9"/>
          <p:cNvSpPr txBox="1">
            <a:spLocks noGrp="1"/>
          </p:cNvSpPr>
          <p:nvPr>
            <p:ph type="title"/>
          </p:nvPr>
        </p:nvSpPr>
        <p:spPr>
          <a:xfrm>
            <a:off x="3829800" y="245950"/>
            <a:ext cx="3435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13. GIA ĐÌNH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2" name="Google Shape;502;p69"/>
          <p:cNvSpPr txBox="1">
            <a:spLocks noGrp="1"/>
          </p:cNvSpPr>
          <p:nvPr>
            <p:ph type="body" idx="1"/>
          </p:nvPr>
        </p:nvSpPr>
        <p:spPr>
          <a:xfrm>
            <a:off x="3686350" y="1515950"/>
            <a:ext cx="4814400" cy="19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“Gia đình”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Gia đình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được các tài khoản thành viên trong gia đình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Đăng nhập được vào tài khoản thành viên trong gia đình bằng cách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“Đăng nhập”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của thành viên đó và nhập mật khẩu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03" name="Google Shape;50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550" y="353875"/>
            <a:ext cx="2245725" cy="43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9"/>
          <p:cNvSpPr txBox="1"/>
          <p:nvPr/>
        </p:nvSpPr>
        <p:spPr>
          <a:xfrm>
            <a:off x="3719800" y="985425"/>
            <a:ext cx="457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Mục đích: Xem và quản lý những người mình giám hộ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0"/>
          <p:cNvSpPr txBox="1">
            <a:spLocks noGrp="1"/>
          </p:cNvSpPr>
          <p:nvPr>
            <p:ph type="title"/>
          </p:nvPr>
        </p:nvSpPr>
        <p:spPr>
          <a:xfrm>
            <a:off x="809000" y="376200"/>
            <a:ext cx="5041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14. DU LỊCH VIỆT NAM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0" name="Google Shape;510;p70"/>
          <p:cNvSpPr txBox="1">
            <a:spLocks noGrp="1"/>
          </p:cNvSpPr>
          <p:nvPr>
            <p:ph type="body" idx="1"/>
          </p:nvPr>
        </p:nvSpPr>
        <p:spPr>
          <a:xfrm>
            <a:off x="646525" y="1710625"/>
            <a:ext cx="4921800" cy="20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“Du lịch Việt Nam”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Trải nghiệm ứng dụng Du lịch Việt Nam an toàn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Người dùng đã tải ứng dụng Du lịch Việt Nam thì chuyển sang ứng dụng đó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Người dùng chưa tải ứng dụng thì chuyển sang CH Play / App Store để tiến hành tải và cài đặt ứng dụng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1" name="Google Shape;511;p70"/>
          <p:cNvSpPr txBox="1"/>
          <p:nvPr/>
        </p:nvSpPr>
        <p:spPr>
          <a:xfrm>
            <a:off x="689250" y="1234213"/>
            <a:ext cx="498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Mục đích: Liên kết đến ứng dụng Du lịch Việt Nam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12" name="Google Shape;51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600" y="152400"/>
            <a:ext cx="251809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1"/>
          <p:cNvSpPr txBox="1">
            <a:spLocks noGrp="1"/>
          </p:cNvSpPr>
          <p:nvPr>
            <p:ph type="title"/>
          </p:nvPr>
        </p:nvSpPr>
        <p:spPr>
          <a:xfrm>
            <a:off x="3362200" y="308700"/>
            <a:ext cx="3834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15. TIN TỨC Y TẾ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8" name="Google Shape;518;p71"/>
          <p:cNvSpPr txBox="1">
            <a:spLocks noGrp="1"/>
          </p:cNvSpPr>
          <p:nvPr>
            <p:ph type="body" idx="1"/>
          </p:nvPr>
        </p:nvSpPr>
        <p:spPr>
          <a:xfrm>
            <a:off x="3290025" y="1673850"/>
            <a:ext cx="5177400" cy="24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Tại màn hình Trang chủ, để xem được chi tiết tin tức y tế thực hiện theo 2 cách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Cách 1: Bấm vào biểu tượng chuyển, sau đó tại màn hình tin tức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809999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Tìm kiếm tin tức bằng cách bấm vào ô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“Tìm kiếm thông tin”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809999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Để tìm kiếm nhanh theo danh mục bấm vào các button danh mục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809999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được danh sách các tin tức và xem được chi tiết các tin tức bằng cách bấm vào tin tức đó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Cách 2: Bấm vào hình ảnh Tin tức y tế ở màn hình Trang chủ khi đó sẽ xem được chi tiết tin tức đó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19" name="Google Shape;51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50" y="564675"/>
            <a:ext cx="1937025" cy="373433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71"/>
          <p:cNvSpPr txBox="1"/>
          <p:nvPr/>
        </p:nvSpPr>
        <p:spPr>
          <a:xfrm>
            <a:off x="3251925" y="1107375"/>
            <a:ext cx="525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Mục đích: Xem tin tức về y tế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2"/>
          <p:cNvSpPr txBox="1">
            <a:spLocks noGrp="1"/>
          </p:cNvSpPr>
          <p:nvPr>
            <p:ph type="title"/>
          </p:nvPr>
        </p:nvSpPr>
        <p:spPr>
          <a:xfrm>
            <a:off x="816425" y="304900"/>
            <a:ext cx="2661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16. MÃ QR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6" name="Google Shape;526;p72"/>
          <p:cNvSpPr txBox="1">
            <a:spLocks noGrp="1"/>
          </p:cNvSpPr>
          <p:nvPr>
            <p:ph type="body" idx="1"/>
          </p:nvPr>
        </p:nvSpPr>
        <p:spPr>
          <a:xfrm>
            <a:off x="608275" y="1551800"/>
            <a:ext cx="4889100" cy="20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biểu tượng Mã QR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Mã QR của tôi,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QR Định danh: QR tĩnh, chứa thông tin số thẻ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QR xác thực:  QR động, có hiệu lực trong 1 phút  và chỉ sử dụng được 1 lần. Nếu đã sử dụng lần sau phải click chức năng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“Lấy mã mới”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27" name="Google Shape;52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3350" y="304900"/>
            <a:ext cx="2369450" cy="455244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2"/>
          <p:cNvSpPr txBox="1"/>
          <p:nvPr/>
        </p:nvSpPr>
        <p:spPr>
          <a:xfrm>
            <a:off x="752725" y="1065350"/>
            <a:ext cx="468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Mục đích: Lấy mã QR tài khoản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3"/>
          <p:cNvSpPr txBox="1">
            <a:spLocks noGrp="1"/>
          </p:cNvSpPr>
          <p:nvPr>
            <p:ph type="title"/>
          </p:nvPr>
        </p:nvSpPr>
        <p:spPr>
          <a:xfrm>
            <a:off x="3379175" y="688950"/>
            <a:ext cx="2353500" cy="5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17. DANH MỤC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4" name="Google Shape;534;p73"/>
          <p:cNvSpPr txBox="1">
            <a:spLocks noGrp="1"/>
          </p:cNvSpPr>
          <p:nvPr>
            <p:ph type="body" idx="1"/>
          </p:nvPr>
        </p:nvSpPr>
        <p:spPr>
          <a:xfrm>
            <a:off x="3111350" y="1826075"/>
            <a:ext cx="4939500" cy="21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“Danh mục”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của danh mục click để sử dụng các chức năng như: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Mã quay thưởng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Hướng dẫn sử dụng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Đổi mật khẩu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Phiên bản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Liên hệ tổng đài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Đăng xuất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35" name="Google Shape;53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950" y="777250"/>
            <a:ext cx="1835934" cy="352740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73"/>
          <p:cNvSpPr txBox="1"/>
          <p:nvPr/>
        </p:nvSpPr>
        <p:spPr>
          <a:xfrm>
            <a:off x="3381325" y="1291350"/>
            <a:ext cx="493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chemeClr val="dk2"/>
                </a:solidFill>
                <a:latin typeface="Oswald Medium"/>
                <a:ea typeface="Oswald Medium"/>
                <a:cs typeface="Oswald Medium"/>
                <a:sym typeface="Oswald Medium"/>
              </a:rPr>
              <a:t>Mục đích: Thiết lập các cài đặt tài khoản</a:t>
            </a:r>
            <a:endParaRPr>
              <a:solidFill>
                <a:schemeClr val="dk2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7"/>
          <p:cNvSpPr txBox="1">
            <a:spLocks noGrp="1"/>
          </p:cNvSpPr>
          <p:nvPr>
            <p:ph type="title"/>
          </p:nvPr>
        </p:nvSpPr>
        <p:spPr>
          <a:xfrm>
            <a:off x="1084100" y="608250"/>
            <a:ext cx="3802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457200" lvl="0" indent="-380047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AutoNum type="arabicPeriod"/>
            </a:pPr>
            <a:r>
              <a:rPr lang="vi" sz="2650">
                <a:latin typeface="Oswald"/>
                <a:ea typeface="Oswald"/>
                <a:cs typeface="Oswald"/>
                <a:sym typeface="Oswald"/>
              </a:rPr>
              <a:t>ĐĂNG KÝ TÀI KHOẢN</a:t>
            </a: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endParaRPr sz="155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4" name="Google Shape;404;p57"/>
          <p:cNvSpPr txBox="1">
            <a:spLocks noGrp="1"/>
          </p:cNvSpPr>
          <p:nvPr>
            <p:ph type="body" idx="1"/>
          </p:nvPr>
        </p:nvSpPr>
        <p:spPr>
          <a:xfrm>
            <a:off x="856650" y="1730075"/>
            <a:ext cx="4802700" cy="19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đăng nhập,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“Đăng ký tạo hồ sơ mới”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tạo tài khoản mới, nhập số điện thoại, nhập mật khẩu, nhập lại mật khẩu, mã giới thiệu (nếu có) và bấm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 “Đăng ký”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3: Nhận và nhập mã OTP đã gửi về SĐT đăng ký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4: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“Đồng ý”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5" name="Google Shape;405;p57"/>
          <p:cNvSpPr txBox="1"/>
          <p:nvPr/>
        </p:nvSpPr>
        <p:spPr>
          <a:xfrm>
            <a:off x="6217400" y="1501850"/>
            <a:ext cx="252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6" name="Google Shape;40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150" y="1103425"/>
            <a:ext cx="1901292" cy="29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7"/>
          <p:cNvSpPr txBox="1"/>
          <p:nvPr/>
        </p:nvSpPr>
        <p:spPr>
          <a:xfrm>
            <a:off x="1007175" y="1212850"/>
            <a:ext cx="457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Mục đích: Tạo tài khoản đăng nhập ứng dụng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8"/>
          <p:cNvSpPr txBox="1">
            <a:spLocks noGrp="1"/>
          </p:cNvSpPr>
          <p:nvPr>
            <p:ph type="title"/>
          </p:nvPr>
        </p:nvSpPr>
        <p:spPr>
          <a:xfrm>
            <a:off x="3922900" y="242425"/>
            <a:ext cx="426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2. ĐĂNG KÝ MỞ THẺ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3" name="Google Shape;413;p58"/>
          <p:cNvSpPr txBox="1">
            <a:spLocks noGrp="1"/>
          </p:cNvSpPr>
          <p:nvPr>
            <p:ph type="body" idx="1"/>
          </p:nvPr>
        </p:nvSpPr>
        <p:spPr>
          <a:xfrm>
            <a:off x="3882100" y="1426400"/>
            <a:ext cx="4342200" cy="19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chức năng,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“Mở thẻ ngay”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Chụp ảnh mặt trước và mặt sau CCCD/CMND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3:  Nhập mã giới thiệu (nếu có) vào ô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“Nhập mã giới thiệu”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4: Nhấn nút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“Tiếp theo”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5: Quay video xác thực khuôn mặt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6: Chụp ảnh chân dung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7: Nhập thông tin thẻ ngân hàng để thực hiện nạp tiền và hoàn tất quá trình mở thẻ</a:t>
            </a:r>
            <a:endParaRPr sz="1050" i="1">
              <a:solidFill>
                <a:srgbClr val="FF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4" name="Google Shape;414;p58"/>
          <p:cNvSpPr txBox="1"/>
          <p:nvPr/>
        </p:nvSpPr>
        <p:spPr>
          <a:xfrm>
            <a:off x="3967725" y="773325"/>
            <a:ext cx="498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Mục đích: Mở Thẻ khám chữa bệnh thông minh, tích hợp ngân hàng, hỗ trợ thanh toán điện tử 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5" name="Google Shape;415;p58"/>
          <p:cNvSpPr txBox="1">
            <a:spLocks noGrp="1"/>
          </p:cNvSpPr>
          <p:nvPr>
            <p:ph type="body" idx="1"/>
          </p:nvPr>
        </p:nvSpPr>
        <p:spPr>
          <a:xfrm>
            <a:off x="4043925" y="3205700"/>
            <a:ext cx="4988700" cy="19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i="1" u="sng">
                <a:latin typeface="Oswald"/>
                <a:ea typeface="Oswald"/>
                <a:cs typeface="Oswald"/>
                <a:sym typeface="Oswald"/>
              </a:rPr>
              <a:t>Lưu ý:</a:t>
            </a:r>
            <a:endParaRPr i="1" u="sng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Oswald"/>
              <a:buChar char="-"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Cần chuẩn bị CCCD/CMND để chụp ảnh xác thực khi mở Thẻ du lịch</a:t>
            </a:r>
            <a:endParaRPr i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-"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Giao diện chức năng mở thẻ có thể mở được từ nhiều màn hình như: màn hình đăng ký tài khoản thành công, màn hình thông báo khi sử dụng các chức năng khi đăng nhập ứng dụng</a:t>
            </a:r>
            <a:endParaRPr i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-"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Số tiền nạp vào ban đầu sẽ được chuyển vào tài khoản Thẻ du lịch ngay khi mở thẻ thành công</a:t>
            </a:r>
            <a:endParaRPr i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16" name="Google Shape;41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200" y="152400"/>
            <a:ext cx="250199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9"/>
          <p:cNvSpPr txBox="1">
            <a:spLocks noGrp="1"/>
          </p:cNvSpPr>
          <p:nvPr>
            <p:ph type="title"/>
          </p:nvPr>
        </p:nvSpPr>
        <p:spPr>
          <a:xfrm>
            <a:off x="380500" y="897775"/>
            <a:ext cx="3502200" cy="5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650">
                <a:latin typeface="Oswald"/>
                <a:ea typeface="Oswald"/>
                <a:cs typeface="Oswald"/>
                <a:sym typeface="Oswald"/>
              </a:rPr>
              <a:t>3. ĐĂNG NHẬP</a:t>
            </a: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2" name="Google Shape;422;p59"/>
          <p:cNvSpPr txBox="1">
            <a:spLocks noGrp="1"/>
          </p:cNvSpPr>
          <p:nvPr>
            <p:ph type="body" idx="1"/>
          </p:nvPr>
        </p:nvSpPr>
        <p:spPr>
          <a:xfrm>
            <a:off x="130350" y="1708475"/>
            <a:ext cx="5121300" cy="22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đăng nhập, chọn một trong những hình thức đăng nhập bằng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 b="1">
                <a:latin typeface="Oswald"/>
                <a:ea typeface="Oswald"/>
                <a:cs typeface="Oswald"/>
                <a:sym typeface="Oswald"/>
              </a:rPr>
              <a:t>Số thẻ khám chữa bệnh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 b="1">
                <a:latin typeface="Oswald"/>
                <a:ea typeface="Oswald"/>
                <a:cs typeface="Oswald"/>
                <a:sym typeface="Oswald"/>
              </a:rPr>
              <a:t>Số CMND/CCCD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 b="1">
                <a:latin typeface="Oswald"/>
                <a:ea typeface="Oswald"/>
                <a:cs typeface="Oswald"/>
                <a:sym typeface="Oswald"/>
              </a:rPr>
              <a:t>Số điện thoại di động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○"/>
            </a:pPr>
            <a:r>
              <a:rPr lang="vi" b="1">
                <a:latin typeface="Oswald"/>
                <a:ea typeface="Oswald"/>
                <a:cs typeface="Oswald"/>
                <a:sym typeface="Oswald"/>
              </a:rPr>
              <a:t>10 số cuối BHYT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Nhập thông tin tương ứng với hình thức đăng nhập đã chọn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3: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“Đăng nhập”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4: Nhập mật khẩu, nếu người dùng quên mật khẩu thì bấm vào chức năng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“Quên mật khẩu?”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5: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“Đăng nhập” 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để thực hiện đăng nhập ứng dụng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23" name="Google Shape;42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2050" y="709375"/>
            <a:ext cx="2624560" cy="35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9"/>
          <p:cNvSpPr txBox="1"/>
          <p:nvPr/>
        </p:nvSpPr>
        <p:spPr>
          <a:xfrm>
            <a:off x="455100" y="1243300"/>
            <a:ext cx="49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Mục đích: Đăng nhập ứng dụng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0"/>
          <p:cNvSpPr txBox="1">
            <a:spLocks noGrp="1"/>
          </p:cNvSpPr>
          <p:nvPr>
            <p:ph type="title"/>
          </p:nvPr>
        </p:nvSpPr>
        <p:spPr>
          <a:xfrm>
            <a:off x="489850" y="365175"/>
            <a:ext cx="40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650" dirty="0">
                <a:latin typeface="Oswald"/>
                <a:ea typeface="Oswald"/>
                <a:cs typeface="Oswald"/>
                <a:sym typeface="Oswald"/>
              </a:rPr>
              <a:t>4. THÔNG TIN SỨC KHỎE</a:t>
            </a:r>
            <a:endParaRPr sz="265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30" name="Google Shape;430;p6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52689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 dirty="0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 dirty="0">
                <a:latin typeface="Oswald"/>
                <a:ea typeface="Oswald"/>
                <a:cs typeface="Oswald"/>
                <a:sym typeface="Oswald"/>
              </a:rPr>
              <a:t>“Thông tin sức khỏe”</a:t>
            </a:r>
            <a:r>
              <a:rPr lang="vi" dirty="0">
                <a:latin typeface="Oswald"/>
                <a:ea typeface="Oswald"/>
                <a:cs typeface="Oswald"/>
                <a:sym typeface="Oswald"/>
              </a:rPr>
              <a:t> hoặc bấm vào biểu tượng thông tin sức khỏe dưới thanh công cụ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 dirty="0">
                <a:latin typeface="Oswald"/>
                <a:ea typeface="Oswald"/>
                <a:cs typeface="Oswald"/>
                <a:sym typeface="Oswald"/>
              </a:rPr>
              <a:t>Bước 2: Người dùng có thể chọn các màn hình bằng cách bấm </a:t>
            </a:r>
            <a:r>
              <a:rPr lang="vi" b="1" dirty="0">
                <a:latin typeface="Oswald"/>
                <a:ea typeface="Oswald"/>
                <a:cs typeface="Oswald"/>
                <a:sym typeface="Oswald"/>
              </a:rPr>
              <a:t>“Tiếp theo”</a:t>
            </a:r>
            <a:r>
              <a:rPr lang="vi" dirty="0">
                <a:latin typeface="Oswald"/>
                <a:ea typeface="Oswald"/>
                <a:cs typeface="Oswald"/>
                <a:sym typeface="Oswald"/>
              </a:rPr>
              <a:t> hoặc bấm button down và chọn màn hình cần xem, cập nhật thông tin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 dirty="0">
                <a:latin typeface="Oswald"/>
                <a:ea typeface="Oswald"/>
                <a:cs typeface="Oswald"/>
                <a:sym typeface="Oswald"/>
              </a:rPr>
              <a:t>Muốn cập nhật, chỉnh sửa thông tin bấm </a:t>
            </a:r>
            <a:r>
              <a:rPr lang="vi" b="1" dirty="0">
                <a:latin typeface="Oswald"/>
                <a:ea typeface="Oswald"/>
                <a:cs typeface="Oswald"/>
                <a:sym typeface="Oswald"/>
              </a:rPr>
              <a:t>“Cập nhật”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 dirty="0">
                <a:latin typeface="Oswald"/>
                <a:ea typeface="Oswald"/>
                <a:cs typeface="Oswald"/>
                <a:sym typeface="Oswald"/>
              </a:rPr>
              <a:t>Khôi phục dữ liệu đã cập nhật trước đó bấm </a:t>
            </a:r>
            <a:r>
              <a:rPr lang="vi" b="1" dirty="0">
                <a:latin typeface="Oswald"/>
                <a:ea typeface="Oswald"/>
                <a:cs typeface="Oswald"/>
                <a:sym typeface="Oswald"/>
              </a:rPr>
              <a:t>“Khôi phục”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 dirty="0">
                <a:latin typeface="Oswald"/>
                <a:ea typeface="Oswald"/>
                <a:cs typeface="Oswald"/>
                <a:sym typeface="Oswald"/>
              </a:rPr>
              <a:t>Khi cần trở về màn hình trang chủ bấm biểu tượng </a:t>
            </a:r>
            <a:r>
              <a:rPr lang="vi" b="1" dirty="0">
                <a:latin typeface="Oswald"/>
                <a:ea typeface="Oswald"/>
                <a:cs typeface="Oswald"/>
                <a:sym typeface="Oswald"/>
              </a:rPr>
              <a:t>“Trang chủ”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31" name="Google Shape;43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175" y="287725"/>
            <a:ext cx="2377575" cy="4568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0"/>
          <p:cNvSpPr txBox="1"/>
          <p:nvPr/>
        </p:nvSpPr>
        <p:spPr>
          <a:xfrm>
            <a:off x="433325" y="850200"/>
            <a:ext cx="49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Mục đích: Xem và cập nhật thông tin hồ sơ sức khỏe của bản thân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345280" y="1028753"/>
            <a:ext cx="1982153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50533" marR="3810" indent="-441484">
              <a:spcBef>
                <a:spcPts val="75"/>
              </a:spcBef>
            </a:pPr>
            <a:r>
              <a:rPr sz="13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Gồm </a:t>
            </a:r>
            <a:r>
              <a:rPr sz="1350" b="1" spc="-4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 màn </a:t>
            </a:r>
            <a:r>
              <a:rPr sz="13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sz="1350" b="1" spc="-7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13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thông  tin </a:t>
            </a:r>
            <a:r>
              <a:rPr sz="1350" b="1" spc="-4" dirty="0">
                <a:solidFill>
                  <a:schemeClr val="tx1">
                    <a:lumMod val="95000"/>
                    <a:lumOff val="5000"/>
                  </a:schemeClr>
                </a:solidFill>
              </a:rPr>
              <a:t>Hồ sơ</a:t>
            </a:r>
            <a:r>
              <a:rPr sz="1350" b="1" spc="-1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1350" b="1" spc="-8" dirty="0">
                <a:solidFill>
                  <a:schemeClr val="tx1">
                    <a:lumMod val="95000"/>
                    <a:lumOff val="5000"/>
                  </a:schemeClr>
                </a:solidFill>
              </a:rPr>
              <a:t>831</a:t>
            </a:r>
            <a:endParaRPr sz="13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8405" y="1005341"/>
            <a:ext cx="1877378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241" marR="3810" indent="-16193">
              <a:spcBef>
                <a:spcPts val="75"/>
              </a:spcBef>
            </a:pPr>
            <a:r>
              <a:rPr sz="13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Khôi phục lại thông</a:t>
            </a:r>
            <a:r>
              <a:rPr sz="1350" b="1" spc="-9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13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tin  trước đó </a:t>
            </a:r>
            <a:r>
              <a:rPr sz="1350" b="1" spc="-4" dirty="0">
                <a:solidFill>
                  <a:schemeClr val="tx1">
                    <a:lumMod val="95000"/>
                    <a:lumOff val="5000"/>
                  </a:schemeClr>
                </a:solidFill>
              </a:rPr>
              <a:t>của </a:t>
            </a:r>
            <a:r>
              <a:rPr sz="13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bản</a:t>
            </a:r>
            <a:r>
              <a:rPr sz="1350" b="1" spc="-86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135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thân</a:t>
            </a:r>
            <a:endParaRPr sz="13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97732" y="1472875"/>
            <a:ext cx="5818000" cy="3458517"/>
            <a:chOff x="4705350" y="1981111"/>
            <a:chExt cx="7455154" cy="4652772"/>
          </a:xfrm>
        </p:grpSpPr>
        <p:sp>
          <p:nvSpPr>
            <p:cNvPr id="19" name="object 19"/>
            <p:cNvSpPr/>
            <p:nvPr/>
          </p:nvSpPr>
          <p:spPr>
            <a:xfrm>
              <a:off x="9744455" y="2165604"/>
              <a:ext cx="2078736" cy="43571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345676" y="1981111"/>
              <a:ext cx="2814828" cy="4652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705350" y="2370582"/>
              <a:ext cx="6047740" cy="4160520"/>
            </a:xfrm>
            <a:custGeom>
              <a:avLst/>
              <a:gdLst/>
              <a:ahLst/>
              <a:cxnLst/>
              <a:rect l="l" t="t" r="r" b="b"/>
              <a:pathLst>
                <a:path w="6047740" h="4160520">
                  <a:moveTo>
                    <a:pt x="0" y="131063"/>
                  </a:moveTo>
                  <a:lnTo>
                    <a:pt x="8382" y="80045"/>
                  </a:lnTo>
                  <a:lnTo>
                    <a:pt x="31242" y="38385"/>
                  </a:lnTo>
                  <a:lnTo>
                    <a:pt x="65151" y="10298"/>
                  </a:lnTo>
                  <a:lnTo>
                    <a:pt x="106679" y="0"/>
                  </a:lnTo>
                  <a:lnTo>
                    <a:pt x="148209" y="10298"/>
                  </a:lnTo>
                  <a:lnTo>
                    <a:pt x="182118" y="38385"/>
                  </a:lnTo>
                  <a:lnTo>
                    <a:pt x="204978" y="80045"/>
                  </a:lnTo>
                  <a:lnTo>
                    <a:pt x="213360" y="131063"/>
                  </a:lnTo>
                  <a:lnTo>
                    <a:pt x="204977" y="182082"/>
                  </a:lnTo>
                  <a:lnTo>
                    <a:pt x="182117" y="223742"/>
                  </a:lnTo>
                  <a:lnTo>
                    <a:pt x="148208" y="251829"/>
                  </a:lnTo>
                  <a:lnTo>
                    <a:pt x="106679" y="262127"/>
                  </a:lnTo>
                  <a:lnTo>
                    <a:pt x="65150" y="251829"/>
                  </a:lnTo>
                  <a:lnTo>
                    <a:pt x="31241" y="223742"/>
                  </a:lnTo>
                  <a:lnTo>
                    <a:pt x="8381" y="182082"/>
                  </a:lnTo>
                  <a:lnTo>
                    <a:pt x="0" y="131063"/>
                  </a:lnTo>
                  <a:close/>
                </a:path>
                <a:path w="6047740" h="4160520">
                  <a:moveTo>
                    <a:pt x="2956559" y="3973067"/>
                  </a:moveTo>
                  <a:lnTo>
                    <a:pt x="2973653" y="3923234"/>
                  </a:lnTo>
                  <a:lnTo>
                    <a:pt x="3021894" y="3878455"/>
                  </a:lnTo>
                  <a:lnTo>
                    <a:pt x="3056269" y="3858520"/>
                  </a:lnTo>
                  <a:lnTo>
                    <a:pt x="3096720" y="3840518"/>
                  </a:lnTo>
                  <a:lnTo>
                    <a:pt x="3142677" y="3824672"/>
                  </a:lnTo>
                  <a:lnTo>
                    <a:pt x="3193570" y="3811207"/>
                  </a:lnTo>
                  <a:lnTo>
                    <a:pt x="3248828" y="3800346"/>
                  </a:lnTo>
                  <a:lnTo>
                    <a:pt x="3307882" y="3792311"/>
                  </a:lnTo>
                  <a:lnTo>
                    <a:pt x="3370161" y="3787327"/>
                  </a:lnTo>
                  <a:lnTo>
                    <a:pt x="3435096" y="3785616"/>
                  </a:lnTo>
                  <a:lnTo>
                    <a:pt x="3500030" y="3787327"/>
                  </a:lnTo>
                  <a:lnTo>
                    <a:pt x="3562309" y="3792311"/>
                  </a:lnTo>
                  <a:lnTo>
                    <a:pt x="3621363" y="3800346"/>
                  </a:lnTo>
                  <a:lnTo>
                    <a:pt x="3676621" y="3811207"/>
                  </a:lnTo>
                  <a:lnTo>
                    <a:pt x="3727514" y="3824672"/>
                  </a:lnTo>
                  <a:lnTo>
                    <a:pt x="3773471" y="3840518"/>
                  </a:lnTo>
                  <a:lnTo>
                    <a:pt x="3813922" y="3858520"/>
                  </a:lnTo>
                  <a:lnTo>
                    <a:pt x="3848297" y="3878455"/>
                  </a:lnTo>
                  <a:lnTo>
                    <a:pt x="3896538" y="3923234"/>
                  </a:lnTo>
                  <a:lnTo>
                    <a:pt x="3913631" y="3973067"/>
                  </a:lnTo>
                  <a:lnTo>
                    <a:pt x="3909263" y="3998504"/>
                  </a:lnTo>
                  <a:lnTo>
                    <a:pt x="3876026" y="4046034"/>
                  </a:lnTo>
                  <a:lnTo>
                    <a:pt x="3813922" y="4087615"/>
                  </a:lnTo>
                  <a:lnTo>
                    <a:pt x="3773471" y="4105617"/>
                  </a:lnTo>
                  <a:lnTo>
                    <a:pt x="3727514" y="4121463"/>
                  </a:lnTo>
                  <a:lnTo>
                    <a:pt x="3676621" y="4134928"/>
                  </a:lnTo>
                  <a:lnTo>
                    <a:pt x="3621363" y="4145789"/>
                  </a:lnTo>
                  <a:lnTo>
                    <a:pt x="3562309" y="4153824"/>
                  </a:lnTo>
                  <a:lnTo>
                    <a:pt x="3500030" y="4158808"/>
                  </a:lnTo>
                  <a:lnTo>
                    <a:pt x="3435096" y="4160519"/>
                  </a:lnTo>
                  <a:lnTo>
                    <a:pt x="3370161" y="4158808"/>
                  </a:lnTo>
                  <a:lnTo>
                    <a:pt x="3307882" y="4153824"/>
                  </a:lnTo>
                  <a:lnTo>
                    <a:pt x="3248828" y="4145789"/>
                  </a:lnTo>
                  <a:lnTo>
                    <a:pt x="3193570" y="4134928"/>
                  </a:lnTo>
                  <a:lnTo>
                    <a:pt x="3142677" y="4121463"/>
                  </a:lnTo>
                  <a:lnTo>
                    <a:pt x="3096720" y="4105617"/>
                  </a:lnTo>
                  <a:lnTo>
                    <a:pt x="3056269" y="4087615"/>
                  </a:lnTo>
                  <a:lnTo>
                    <a:pt x="3021894" y="4067680"/>
                  </a:lnTo>
                  <a:lnTo>
                    <a:pt x="2973653" y="4022901"/>
                  </a:lnTo>
                  <a:lnTo>
                    <a:pt x="2956559" y="3973067"/>
                  </a:lnTo>
                  <a:close/>
                </a:path>
                <a:path w="6047740" h="4160520">
                  <a:moveTo>
                    <a:pt x="5090159" y="3947921"/>
                  </a:moveTo>
                  <a:lnTo>
                    <a:pt x="5107253" y="3897886"/>
                  </a:lnTo>
                  <a:lnTo>
                    <a:pt x="5155494" y="3852926"/>
                  </a:lnTo>
                  <a:lnTo>
                    <a:pt x="5189869" y="3832909"/>
                  </a:lnTo>
                  <a:lnTo>
                    <a:pt x="5230320" y="3814833"/>
                  </a:lnTo>
                  <a:lnTo>
                    <a:pt x="5276277" y="3798924"/>
                  </a:lnTo>
                  <a:lnTo>
                    <a:pt x="5327170" y="3785404"/>
                  </a:lnTo>
                  <a:lnTo>
                    <a:pt x="5382428" y="3774498"/>
                  </a:lnTo>
                  <a:lnTo>
                    <a:pt x="5441482" y="3766431"/>
                  </a:lnTo>
                  <a:lnTo>
                    <a:pt x="5503761" y="3761426"/>
                  </a:lnTo>
                  <a:lnTo>
                    <a:pt x="5568696" y="3759707"/>
                  </a:lnTo>
                  <a:lnTo>
                    <a:pt x="5633630" y="3761426"/>
                  </a:lnTo>
                  <a:lnTo>
                    <a:pt x="5695909" y="3766431"/>
                  </a:lnTo>
                  <a:lnTo>
                    <a:pt x="5754963" y="3774498"/>
                  </a:lnTo>
                  <a:lnTo>
                    <a:pt x="5810221" y="3785404"/>
                  </a:lnTo>
                  <a:lnTo>
                    <a:pt x="5861114" y="3798924"/>
                  </a:lnTo>
                  <a:lnTo>
                    <a:pt x="5907071" y="3814833"/>
                  </a:lnTo>
                  <a:lnTo>
                    <a:pt x="5947522" y="3832909"/>
                  </a:lnTo>
                  <a:lnTo>
                    <a:pt x="5981897" y="3852926"/>
                  </a:lnTo>
                  <a:lnTo>
                    <a:pt x="6030138" y="3897886"/>
                  </a:lnTo>
                  <a:lnTo>
                    <a:pt x="6047232" y="3947921"/>
                  </a:lnTo>
                  <a:lnTo>
                    <a:pt x="6042863" y="3973461"/>
                  </a:lnTo>
                  <a:lnTo>
                    <a:pt x="6009626" y="4021184"/>
                  </a:lnTo>
                  <a:lnTo>
                    <a:pt x="5947522" y="4062934"/>
                  </a:lnTo>
                  <a:lnTo>
                    <a:pt x="5907071" y="4081010"/>
                  </a:lnTo>
                  <a:lnTo>
                    <a:pt x="5861114" y="4096919"/>
                  </a:lnTo>
                  <a:lnTo>
                    <a:pt x="5810221" y="4110439"/>
                  </a:lnTo>
                  <a:lnTo>
                    <a:pt x="5754963" y="4121345"/>
                  </a:lnTo>
                  <a:lnTo>
                    <a:pt x="5695909" y="4129412"/>
                  </a:lnTo>
                  <a:lnTo>
                    <a:pt x="5633630" y="4134417"/>
                  </a:lnTo>
                  <a:lnTo>
                    <a:pt x="5568696" y="4136135"/>
                  </a:lnTo>
                  <a:lnTo>
                    <a:pt x="5503761" y="4134417"/>
                  </a:lnTo>
                  <a:lnTo>
                    <a:pt x="5441482" y="4129412"/>
                  </a:lnTo>
                  <a:lnTo>
                    <a:pt x="5382428" y="4121345"/>
                  </a:lnTo>
                  <a:lnTo>
                    <a:pt x="5327170" y="4110439"/>
                  </a:lnTo>
                  <a:lnTo>
                    <a:pt x="5276277" y="4096919"/>
                  </a:lnTo>
                  <a:lnTo>
                    <a:pt x="5230320" y="4081010"/>
                  </a:lnTo>
                  <a:lnTo>
                    <a:pt x="5189869" y="4062934"/>
                  </a:lnTo>
                  <a:lnTo>
                    <a:pt x="5155494" y="4042917"/>
                  </a:lnTo>
                  <a:lnTo>
                    <a:pt x="5107253" y="3997957"/>
                  </a:lnTo>
                  <a:lnTo>
                    <a:pt x="5090159" y="394792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0461BCF-F2B4-C1E2-2BFE-B179FDB016A9}"/>
              </a:ext>
            </a:extLst>
          </p:cNvPr>
          <p:cNvSpPr/>
          <p:nvPr/>
        </p:nvSpPr>
        <p:spPr>
          <a:xfrm>
            <a:off x="0" y="824345"/>
            <a:ext cx="2309188" cy="431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A0054AD-4AC0-98A2-5C1F-87A2BFA593A3}"/>
              </a:ext>
            </a:extLst>
          </p:cNvPr>
          <p:cNvSpPr txBox="1"/>
          <p:nvPr/>
        </p:nvSpPr>
        <p:spPr>
          <a:xfrm>
            <a:off x="323412" y="1008446"/>
            <a:ext cx="19403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marR="3810" indent="200025">
              <a:spcBef>
                <a:spcPts val="75"/>
              </a:spcBef>
            </a:pPr>
            <a:r>
              <a:rPr lang="en-GB" sz="1300" b="1" spc="-4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Chọn</a:t>
            </a:r>
            <a:r>
              <a:rPr lang="en-GB" sz="1300" b="1" spc="-4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300" b="1" spc="-4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chức</a:t>
            </a:r>
            <a:r>
              <a:rPr lang="en-GB" sz="1300" b="1" spc="-4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3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năng</a:t>
            </a:r>
            <a:r>
              <a:rPr lang="en-GB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“</a:t>
            </a:r>
            <a:r>
              <a:rPr lang="en-GB" sz="13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GB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GB" sz="1300" b="1" spc="-4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sức</a:t>
            </a:r>
            <a:r>
              <a:rPr lang="en-GB" sz="1300" b="1" spc="-7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300" b="1" spc="-4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khỏe</a:t>
            </a:r>
            <a:r>
              <a:rPr lang="en-GB" sz="1300" b="1" spc="-4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en-GB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BAC8F35C-5108-9983-EE0D-A4DC00AE9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8" y="1674624"/>
            <a:ext cx="1661923" cy="3172970"/>
          </a:xfrm>
          <a:prstGeom prst="rect">
            <a:avLst/>
          </a:prstGeom>
        </p:spPr>
      </p:pic>
      <p:sp>
        <p:nvSpPr>
          <p:cNvPr id="22" name="object 20">
            <a:extLst>
              <a:ext uri="{FF2B5EF4-FFF2-40B4-BE49-F238E27FC236}">
                <a16:creationId xmlns:a16="http://schemas.microsoft.com/office/drawing/2014/main" xmlns="" id="{F2F84724-F97E-7D83-483A-DC600939F010}"/>
              </a:ext>
            </a:extLst>
          </p:cNvPr>
          <p:cNvSpPr/>
          <p:nvPr/>
        </p:nvSpPr>
        <p:spPr>
          <a:xfrm>
            <a:off x="160113" y="1554612"/>
            <a:ext cx="2333645" cy="34358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 dirty="0"/>
          </a:p>
        </p:txBody>
      </p:sp>
      <p:pic>
        <p:nvPicPr>
          <p:cNvPr id="24" name="Picture 2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A48D3CB9-5877-F372-19CE-CFD4ABFE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175" y="1608902"/>
            <a:ext cx="1612287" cy="3304413"/>
          </a:xfrm>
          <a:prstGeom prst="rect">
            <a:avLst/>
          </a:prstGeom>
        </p:spPr>
      </p:pic>
      <p:sp>
        <p:nvSpPr>
          <p:cNvPr id="28" name="object 20">
            <a:extLst>
              <a:ext uri="{FF2B5EF4-FFF2-40B4-BE49-F238E27FC236}">
                <a16:creationId xmlns:a16="http://schemas.microsoft.com/office/drawing/2014/main" xmlns="" id="{4ECF0B80-4BC6-FD51-55F9-D25A93C30BD2}"/>
              </a:ext>
            </a:extLst>
          </p:cNvPr>
          <p:cNvSpPr/>
          <p:nvPr/>
        </p:nvSpPr>
        <p:spPr>
          <a:xfrm>
            <a:off x="3196539" y="1519237"/>
            <a:ext cx="2318737" cy="3420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35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25A7B8C-DE4D-CD5D-4A80-FF269FAB998B}"/>
              </a:ext>
            </a:extLst>
          </p:cNvPr>
          <p:cNvSpPr/>
          <p:nvPr/>
        </p:nvSpPr>
        <p:spPr>
          <a:xfrm>
            <a:off x="2805545" y="1674624"/>
            <a:ext cx="332087" cy="3689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C6D84A2-B9E4-B8D4-0544-3010017C83E0}"/>
              </a:ext>
            </a:extLst>
          </p:cNvPr>
          <p:cNvSpPr/>
          <p:nvPr/>
        </p:nvSpPr>
        <p:spPr>
          <a:xfrm>
            <a:off x="5188526" y="4364182"/>
            <a:ext cx="806615" cy="626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A3843B4-0929-F8CB-447B-6541EBC24859}"/>
              </a:ext>
            </a:extLst>
          </p:cNvPr>
          <p:cNvSpPr/>
          <p:nvPr/>
        </p:nvSpPr>
        <p:spPr>
          <a:xfrm>
            <a:off x="3453560" y="2831306"/>
            <a:ext cx="501915" cy="85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F5D500F-AF16-DC67-EC10-3C107E6A270D}"/>
              </a:ext>
            </a:extLst>
          </p:cNvPr>
          <p:cNvSpPr/>
          <p:nvPr/>
        </p:nvSpPr>
        <p:spPr>
          <a:xfrm>
            <a:off x="3586163" y="2605088"/>
            <a:ext cx="290512" cy="73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420D62E-F157-EE87-0D79-4E670D7AF831}"/>
              </a:ext>
            </a:extLst>
          </p:cNvPr>
          <p:cNvSpPr/>
          <p:nvPr/>
        </p:nvSpPr>
        <p:spPr>
          <a:xfrm>
            <a:off x="3564159" y="3521616"/>
            <a:ext cx="400050" cy="550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329930D-7663-EE31-38CB-F27D6A7241B2}"/>
              </a:ext>
            </a:extLst>
          </p:cNvPr>
          <p:cNvSpPr/>
          <p:nvPr/>
        </p:nvSpPr>
        <p:spPr>
          <a:xfrm>
            <a:off x="1066537" y="2043545"/>
            <a:ext cx="433651" cy="495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1"/>
          <p:cNvSpPr txBox="1">
            <a:spLocks noGrp="1"/>
          </p:cNvSpPr>
          <p:nvPr>
            <p:ph type="title"/>
          </p:nvPr>
        </p:nvSpPr>
        <p:spPr>
          <a:xfrm>
            <a:off x="3075623" y="188674"/>
            <a:ext cx="4574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650" dirty="0">
                <a:latin typeface="Oswald"/>
                <a:ea typeface="Oswald"/>
                <a:cs typeface="Oswald"/>
                <a:sym typeface="Oswald"/>
              </a:rPr>
              <a:t>5. LỊCH SỬ KHÁM</a:t>
            </a:r>
            <a:endParaRPr sz="265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38" name="Google Shape;438;p61"/>
          <p:cNvSpPr txBox="1">
            <a:spLocks noGrp="1"/>
          </p:cNvSpPr>
          <p:nvPr>
            <p:ph type="body" idx="1"/>
          </p:nvPr>
        </p:nvSpPr>
        <p:spPr>
          <a:xfrm>
            <a:off x="5217549" y="1191491"/>
            <a:ext cx="3900055" cy="2557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 dirty="0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 dirty="0">
                <a:latin typeface="Oswald"/>
                <a:ea typeface="Oswald"/>
                <a:cs typeface="Oswald"/>
                <a:sym typeface="Oswald"/>
              </a:rPr>
              <a:t>“Lịch sử khám”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 dirty="0">
                <a:latin typeface="Oswald"/>
                <a:ea typeface="Oswald"/>
                <a:cs typeface="Oswald"/>
                <a:sym typeface="Oswald"/>
              </a:rPr>
              <a:t>Bước 2: Tại màn hình </a:t>
            </a:r>
            <a:r>
              <a:rPr lang="vi" b="1" dirty="0">
                <a:latin typeface="Oswald"/>
                <a:ea typeface="Oswald"/>
                <a:cs typeface="Oswald"/>
                <a:sym typeface="Oswald"/>
              </a:rPr>
              <a:t>“Lịch sử khám”</a:t>
            </a:r>
            <a:r>
              <a:rPr lang="vi" dirty="0">
                <a:latin typeface="Oswald"/>
                <a:ea typeface="Oswald"/>
                <a:cs typeface="Oswald"/>
                <a:sym typeface="Oswald"/>
              </a:rPr>
              <a:t> xem được danh các đợt khám chữa bệnh của bản thân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 dirty="0">
                <a:latin typeface="Oswald"/>
                <a:ea typeface="Oswald"/>
                <a:cs typeface="Oswald"/>
                <a:sym typeface="Oswald"/>
              </a:rPr>
              <a:t>Bước 3: Để xem chi tiết lịch sử khám bấm vào đợt khám chữa bệnh cần xem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,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tại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đây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có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thể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xem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được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kết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quả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khám,kết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quả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xét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nghiệm,hình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ảnh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pacs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và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đơn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dirty="0" err="1">
                <a:latin typeface="Oswald"/>
                <a:ea typeface="Oswald"/>
                <a:cs typeface="Oswald"/>
                <a:sym typeface="Oswald"/>
              </a:rPr>
              <a:t>thuốc</a:t>
            </a:r>
            <a:r>
              <a:rPr lang="en-GB" dirty="0">
                <a:latin typeface="Oswald"/>
                <a:ea typeface="Oswald"/>
                <a:cs typeface="Oswald"/>
                <a:sym typeface="Oswald"/>
              </a:rPr>
              <a:t>.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 dirty="0">
                <a:latin typeface="Oswald"/>
                <a:ea typeface="Oswald"/>
                <a:cs typeface="Oswald"/>
                <a:sym typeface="Oswald"/>
              </a:rPr>
              <a:t>Bước 4: Khi muốn phản ánh về cơ sở khám chữa bệnh trong đợt khám bấm vào icon </a:t>
            </a:r>
            <a:r>
              <a:rPr lang="vi" b="1" dirty="0">
                <a:latin typeface="Oswald"/>
                <a:ea typeface="Oswald"/>
                <a:cs typeface="Oswald"/>
                <a:sym typeface="Oswald"/>
              </a:rPr>
              <a:t>“Phản ánh”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39" name="Google Shape;43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19" y="920225"/>
            <a:ext cx="1662545" cy="345088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1"/>
          <p:cNvSpPr txBox="1"/>
          <p:nvPr/>
        </p:nvSpPr>
        <p:spPr>
          <a:xfrm>
            <a:off x="5611090" y="520025"/>
            <a:ext cx="353290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 dirty="0">
                <a:solidFill>
                  <a:schemeClr val="dk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Mục đích: Xem thông tin lịch sử khám chữa bệnh của bản thân</a:t>
            </a:r>
            <a:endParaRPr b="1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" name="Google Shape;763;p84">
            <a:extLst>
              <a:ext uri="{FF2B5EF4-FFF2-40B4-BE49-F238E27FC236}">
                <a16:creationId xmlns:a16="http://schemas.microsoft.com/office/drawing/2014/main" xmlns="" id="{1BA57B4E-AE03-5D36-9DED-3A295F49CE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6858" y="980897"/>
            <a:ext cx="1546853" cy="339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64;p84">
            <a:extLst>
              <a:ext uri="{FF2B5EF4-FFF2-40B4-BE49-F238E27FC236}">
                <a16:creationId xmlns:a16="http://schemas.microsoft.com/office/drawing/2014/main" xmlns="" id="{87F1A9C8-0944-7B61-0F5D-33F4E0BAA01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8002" y="1007946"/>
            <a:ext cx="1546853" cy="3383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2"/>
          <p:cNvSpPr txBox="1">
            <a:spLocks noGrp="1"/>
          </p:cNvSpPr>
          <p:nvPr>
            <p:ph type="title"/>
          </p:nvPr>
        </p:nvSpPr>
        <p:spPr>
          <a:xfrm>
            <a:off x="826025" y="312950"/>
            <a:ext cx="4444500" cy="10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650">
                <a:latin typeface="Oswald"/>
                <a:ea typeface="Oswald"/>
                <a:cs typeface="Oswald"/>
                <a:sym typeface="Oswald"/>
              </a:rPr>
              <a:t>6. THÔNG TIN SINH TỒN</a:t>
            </a: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6" name="Google Shape;446;p62"/>
          <p:cNvSpPr txBox="1">
            <a:spLocks noGrp="1"/>
          </p:cNvSpPr>
          <p:nvPr>
            <p:ph type="body" idx="1"/>
          </p:nvPr>
        </p:nvSpPr>
        <p:spPr>
          <a:xfrm>
            <a:off x="663625" y="1631250"/>
            <a:ext cx="5438400" cy="22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“Thông tin sinh tồn”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Tại màn hình Thông tin sinh tồn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được biểu đồ của các chỉ số cơ thể khi có dữ liệu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Xem danh sách các lịch sử của thông tin sinh tồn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Để xem chi tiết lịch sử thông tin sinh tồn thì bấm vào lịch sử sinh tồn đó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Lọc lịch sử sinh tồn bấm vào icon lọc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Thêm thông tin sinh tồn bấm vào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“Thêm”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ở góc màn hình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47" name="Google Shape;44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075" y="325800"/>
            <a:ext cx="2373825" cy="4546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2"/>
          <p:cNvSpPr txBox="1"/>
          <p:nvPr/>
        </p:nvSpPr>
        <p:spPr>
          <a:xfrm>
            <a:off x="814325" y="1078800"/>
            <a:ext cx="49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Mục đích: Xem và cập nhật thông tin sức khỏe của bản thân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3"/>
          <p:cNvSpPr txBox="1">
            <a:spLocks noGrp="1"/>
          </p:cNvSpPr>
          <p:nvPr>
            <p:ph type="title"/>
          </p:nvPr>
        </p:nvSpPr>
        <p:spPr>
          <a:xfrm>
            <a:off x="3401975" y="173825"/>
            <a:ext cx="4449300" cy="12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7. ĐĂNG KÝ KHÁM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4" name="Google Shape;454;p63"/>
          <p:cNvSpPr txBox="1">
            <a:spLocks noGrp="1"/>
          </p:cNvSpPr>
          <p:nvPr>
            <p:ph type="body" idx="1"/>
          </p:nvPr>
        </p:nvSpPr>
        <p:spPr>
          <a:xfrm>
            <a:off x="3314375" y="1480025"/>
            <a:ext cx="5222700" cy="34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1: Tại màn hình Trang chủ,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“Đăng ký khám”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hoặc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“Đăng ký khám”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ở dưới thanh công cụ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2: Nhập hoặc không nhập Số thẻ BHYT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“Đăng ký mới”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3: Để đăng ký mới cần thực hiện theo các bước sau: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Chọn cơ sở khám sau đó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“Tiếp theo”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Chọn ngày khám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Chọn dịch vụ khám sau đó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“Tiếp theo”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Kiểm tra thông tin, chọn hoặc không chọn phòng khám, bấm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“Đăng ký khám”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○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Sau khi đăng ký khám thành công hệ thống sẽ hiển thị số thứ tự khám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</a:pPr>
            <a:r>
              <a:rPr lang="vi">
                <a:latin typeface="Oswald"/>
                <a:ea typeface="Oswald"/>
                <a:cs typeface="Oswald"/>
                <a:sym typeface="Oswald"/>
              </a:rPr>
              <a:t>Bước 4: Tại màn hình Thông tin người đăng ký khám, chọn </a:t>
            </a:r>
            <a:r>
              <a:rPr lang="vi" b="1">
                <a:latin typeface="Oswald"/>
                <a:ea typeface="Oswald"/>
                <a:cs typeface="Oswald"/>
                <a:sym typeface="Oswald"/>
              </a:rPr>
              <a:t>“Lịch sử đăng ký”</a:t>
            </a:r>
            <a:r>
              <a:rPr lang="vi">
                <a:latin typeface="Oswald"/>
                <a:ea typeface="Oswald"/>
                <a:cs typeface="Oswald"/>
                <a:sym typeface="Oswald"/>
              </a:rPr>
              <a:t> sẽ hiển thị danh sách lịch sử đăng ký khám và số thứ tự khám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Lưu ý:</a:t>
            </a:r>
            <a:endParaRPr i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Oswald"/>
              <a:buChar char="-"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Sau khi đăng ký khám thành công bạn có thể thanh toán điện tử chi phí khám nếu muốn</a:t>
            </a:r>
            <a:endParaRPr i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-"/>
            </a:pPr>
            <a:r>
              <a:rPr lang="vi" i="1">
                <a:latin typeface="Oswald"/>
                <a:ea typeface="Oswald"/>
                <a:cs typeface="Oswald"/>
                <a:sym typeface="Oswald"/>
              </a:rPr>
              <a:t>Chỉ áp dụng với các Bệnh viện có hỗ trợ thanh toán điện tử</a:t>
            </a:r>
            <a:endParaRPr i="1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55" name="Google Shape;45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200" y="558875"/>
            <a:ext cx="2254625" cy="43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3"/>
          <p:cNvSpPr txBox="1"/>
          <p:nvPr/>
        </p:nvSpPr>
        <p:spPr>
          <a:xfrm>
            <a:off x="3422450" y="1070875"/>
            <a:ext cx="49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b="1">
                <a:solidFill>
                  <a:schemeClr val="dk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Mục đích: Đăng ký khám lấy số thứ tự trực tuyến tại Bệnh viện</a:t>
            </a:r>
            <a:endParaRPr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2149</Words>
  <Application>Microsoft Office PowerPoint</Application>
  <PresentationFormat>On-screen Show (16:9)</PresentationFormat>
  <Paragraphs>168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Oswald Medium</vt:lpstr>
      <vt:lpstr>Oswald</vt:lpstr>
      <vt:lpstr>Simple Light</vt:lpstr>
      <vt:lpstr>HSSK</vt:lpstr>
      <vt:lpstr>ĐĂNG KÝ TÀI KHOẢN </vt:lpstr>
      <vt:lpstr>2. ĐĂNG KÝ MỞ THẺ</vt:lpstr>
      <vt:lpstr>3. ĐĂNG NHẬP </vt:lpstr>
      <vt:lpstr>4. THÔNG TIN SỨC KHỎE </vt:lpstr>
      <vt:lpstr>PowerPoint Presentation</vt:lpstr>
      <vt:lpstr>5. LỊCH SỬ KHÁM </vt:lpstr>
      <vt:lpstr>6. THÔNG TIN SINH TỒN </vt:lpstr>
      <vt:lpstr>7. ĐĂNG KÝ KHÁM </vt:lpstr>
      <vt:lpstr>8. TƯ VẤN </vt:lpstr>
      <vt:lpstr>9. ĐÁNH GIÁ BỆNH VIỆN </vt:lpstr>
      <vt:lpstr>10. THẺ</vt:lpstr>
      <vt:lpstr>11. CỘNG TÁC VIÊN</vt:lpstr>
      <vt:lpstr>12. TRA CỨU THÔNG TIN THUỐC</vt:lpstr>
      <vt:lpstr>13. GIA ĐÌNH</vt:lpstr>
      <vt:lpstr>14. DU LỊCH VIỆT NAM</vt:lpstr>
      <vt:lpstr>15. TIN TỨC Y TẾ</vt:lpstr>
      <vt:lpstr>16. MÃ QR</vt:lpstr>
      <vt:lpstr>17. DANH MỤC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HSSK</dc:title>
  <dc:creator>ad</dc:creator>
  <cp:lastModifiedBy>weryyy</cp:lastModifiedBy>
  <cp:revision>4</cp:revision>
  <dcterms:modified xsi:type="dcterms:W3CDTF">2023-08-19T03:49:50Z</dcterms:modified>
</cp:coreProperties>
</file>